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12/03/1441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OS\Desktop\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84" y="112262"/>
            <a:ext cx="8784976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686049"/>
          </a:xfrm>
        </p:spPr>
        <p:txBody>
          <a:bodyPr>
            <a:normAutofit/>
          </a:bodyPr>
          <a:lstStyle/>
          <a:p>
            <a:r>
              <a:rPr lang="ar-IQ" sz="4800" dirty="0" smtClean="0">
                <a:solidFill>
                  <a:srgbClr val="FFFF00"/>
                </a:solidFill>
                <a:cs typeface="PT Bold Heading" pitchFamily="2" charset="-78"/>
              </a:rPr>
              <a:t>المراحل الفنية للبدء المنخفض </a:t>
            </a:r>
            <a:endParaRPr lang="en-US" sz="4800" dirty="0">
              <a:solidFill>
                <a:srgbClr val="FFFF00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012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S\Downloads\the-athletics-photo-wall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856984" cy="648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ar-IQ" b="1" dirty="0">
                <a:solidFill>
                  <a:srgbClr val="FFFF00"/>
                </a:solidFill>
              </a:rPr>
              <a:t>المراحل الفنية للبدء المنخفض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3600" b="1" dirty="0" smtClean="0">
                <a:solidFill>
                  <a:schemeClr val="accent6"/>
                </a:solidFill>
              </a:rPr>
              <a:t>1. خذ مكانك </a:t>
            </a:r>
          </a:p>
          <a:p>
            <a:pPr marL="0" indent="0">
              <a:buNone/>
            </a:pPr>
            <a:r>
              <a:rPr lang="ar-IQ" sz="3600" b="1" dirty="0" smtClean="0">
                <a:solidFill>
                  <a:schemeClr val="accent6"/>
                </a:solidFill>
              </a:rPr>
              <a:t>الهدف </a:t>
            </a:r>
            <a:r>
              <a:rPr lang="ar-IQ" sz="3600" b="1" dirty="0">
                <a:solidFill>
                  <a:schemeClr val="accent6"/>
                </a:solidFill>
              </a:rPr>
              <a:t>: </a:t>
            </a:r>
            <a:r>
              <a:rPr lang="ar-IQ" sz="3600" dirty="0">
                <a:solidFill>
                  <a:schemeClr val="bg1"/>
                </a:solidFill>
              </a:rPr>
              <a:t>اتخاذ وضع البدء المناسب والتركيز</a:t>
            </a:r>
          </a:p>
          <a:p>
            <a:pPr marL="0" indent="0">
              <a:buNone/>
            </a:pPr>
            <a:r>
              <a:rPr lang="ar-IQ" sz="3600" dirty="0" smtClean="0">
                <a:solidFill>
                  <a:schemeClr val="bg1"/>
                </a:solidFill>
              </a:rPr>
              <a:t>- كلتا </a:t>
            </a:r>
            <a:r>
              <a:rPr lang="ar-IQ" sz="3600" dirty="0">
                <a:solidFill>
                  <a:schemeClr val="bg1"/>
                </a:solidFill>
              </a:rPr>
              <a:t>القدمين متصلتا </a:t>
            </a:r>
            <a:r>
              <a:rPr lang="ar-IQ" sz="3600" dirty="0" err="1">
                <a:solidFill>
                  <a:schemeClr val="bg1"/>
                </a:solidFill>
              </a:rPr>
              <a:t>بالارض</a:t>
            </a:r>
            <a:r>
              <a:rPr lang="ar-IQ" sz="3600" dirty="0">
                <a:solidFill>
                  <a:schemeClr val="bg1"/>
                </a:solidFill>
              </a:rPr>
              <a:t> </a:t>
            </a:r>
            <a:endParaRPr lang="ar-IQ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ar-IQ" sz="3600" dirty="0" smtClean="0">
                <a:solidFill>
                  <a:schemeClr val="bg1"/>
                </a:solidFill>
              </a:rPr>
              <a:t>- ركبة </a:t>
            </a:r>
            <a:r>
              <a:rPr lang="ar-IQ" sz="3600" dirty="0">
                <a:solidFill>
                  <a:schemeClr val="bg1"/>
                </a:solidFill>
              </a:rPr>
              <a:t>القدم الخلفية مرتكزة على الارض </a:t>
            </a:r>
          </a:p>
          <a:p>
            <a:pPr marL="0" indent="0">
              <a:buNone/>
            </a:pPr>
            <a:r>
              <a:rPr lang="ar-IQ" sz="3600" dirty="0" smtClean="0">
                <a:solidFill>
                  <a:schemeClr val="bg1"/>
                </a:solidFill>
              </a:rPr>
              <a:t>- اليدان </a:t>
            </a:r>
            <a:r>
              <a:rPr lang="ar-IQ" sz="3600" dirty="0">
                <a:solidFill>
                  <a:schemeClr val="bg1"/>
                </a:solidFill>
              </a:rPr>
              <a:t>موضوعتان على الارض باتساع الكتفين أو أكبر قليلاً على شكل قوس </a:t>
            </a:r>
          </a:p>
          <a:p>
            <a:pPr marL="0" indent="0">
              <a:buNone/>
            </a:pPr>
            <a:r>
              <a:rPr lang="ar-IQ" sz="3600" dirty="0" smtClean="0">
                <a:solidFill>
                  <a:schemeClr val="bg1"/>
                </a:solidFill>
              </a:rPr>
              <a:t>الراس </a:t>
            </a:r>
            <a:r>
              <a:rPr lang="ar-IQ" sz="3600" dirty="0">
                <a:solidFill>
                  <a:schemeClr val="bg1"/>
                </a:solidFill>
              </a:rPr>
              <a:t>في مستوى الظهر والنظر الى اسفل والامام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09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OS\Downloads\v4-728px-Sprint-100-Meters-Step-4-Version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98" y="116632"/>
            <a:ext cx="9077926" cy="655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4000" b="1" dirty="0" smtClean="0"/>
              <a:t>2</a:t>
            </a:r>
            <a:r>
              <a:rPr lang="ar-IQ" sz="4000" b="1" dirty="0"/>
              <a:t>. وضع استعد </a:t>
            </a:r>
          </a:p>
          <a:p>
            <a:pPr marL="0" indent="0">
              <a:buNone/>
            </a:pPr>
            <a:r>
              <a:rPr lang="ar-IQ" sz="4000" b="1" dirty="0">
                <a:solidFill>
                  <a:srgbClr val="FFFF00"/>
                </a:solidFill>
              </a:rPr>
              <a:t>الهدف : التحرك للأمام لتحقيق وضع بدء مثالي </a:t>
            </a:r>
          </a:p>
          <a:p>
            <a:pPr marL="0" indent="0">
              <a:buNone/>
            </a:pPr>
            <a:r>
              <a:rPr lang="ar-IQ" sz="4000" b="1" dirty="0">
                <a:solidFill>
                  <a:srgbClr val="FFFF00"/>
                </a:solidFill>
              </a:rPr>
              <a:t>الخصائص الفنية </a:t>
            </a:r>
          </a:p>
          <a:p>
            <a:pPr marL="0" indent="0">
              <a:buNone/>
            </a:pPr>
            <a:r>
              <a:rPr lang="ar-IQ" sz="4000" b="1" dirty="0">
                <a:solidFill>
                  <a:srgbClr val="FFFF00"/>
                </a:solidFill>
              </a:rPr>
              <a:t>زاوية ركبة القدم الامامية (90) درجة وزاوية ركبة القدم الخلفية </a:t>
            </a:r>
            <a:r>
              <a:rPr lang="ar-IQ" sz="4000" b="1" dirty="0" err="1">
                <a:solidFill>
                  <a:srgbClr val="FFFF00"/>
                </a:solidFill>
              </a:rPr>
              <a:t>مابين</a:t>
            </a:r>
            <a:r>
              <a:rPr lang="ar-IQ" sz="4000" b="1" dirty="0">
                <a:solidFill>
                  <a:srgbClr val="FFFF00"/>
                </a:solidFill>
              </a:rPr>
              <a:t> (120 - 140) درجة </a:t>
            </a:r>
          </a:p>
          <a:p>
            <a:pPr marL="0" indent="0">
              <a:buNone/>
            </a:pPr>
            <a:r>
              <a:rPr lang="ar-IQ" sz="4000" b="1" dirty="0">
                <a:solidFill>
                  <a:srgbClr val="FFFF00"/>
                </a:solidFill>
              </a:rPr>
              <a:t>الحوض أعلى من مستوى الكتفين قليلاً والجذع يميل </a:t>
            </a:r>
            <a:r>
              <a:rPr lang="ar-IQ" sz="4000" b="1" dirty="0" err="1">
                <a:solidFill>
                  <a:srgbClr val="FFFF00"/>
                </a:solidFill>
              </a:rPr>
              <a:t>للامام</a:t>
            </a:r>
            <a:r>
              <a:rPr lang="ar-IQ" sz="4000" b="1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535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S\Downloads\1200px-Mens_100m_finals_British_Champs_and_Olympic_Tria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2" y="116632"/>
            <a:ext cx="8978434" cy="6650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عنوان 1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marL="0" indent="0" algn="ctr">
              <a:buNone/>
            </a:pPr>
            <a:r>
              <a:rPr lang="ar-IQ" sz="4000" b="1" dirty="0" smtClean="0">
                <a:solidFill>
                  <a:srgbClr val="FF0000"/>
                </a:solidFill>
              </a:rPr>
              <a:t>3. مرحلة </a:t>
            </a:r>
            <a:r>
              <a:rPr lang="ar-IQ" sz="4000" b="1" dirty="0">
                <a:solidFill>
                  <a:srgbClr val="FF0000"/>
                </a:solidFill>
              </a:rPr>
              <a:t>الانطلاق </a:t>
            </a:r>
          </a:p>
          <a:p>
            <a:pPr marL="0" indent="0">
              <a:buNone/>
            </a:pPr>
            <a:r>
              <a:rPr lang="ar-IQ" dirty="0" smtClean="0"/>
              <a:t>- </a:t>
            </a:r>
            <a:r>
              <a:rPr lang="ar-IQ" sz="3600" b="1" dirty="0" smtClean="0"/>
              <a:t>الهدف </a:t>
            </a:r>
            <a:r>
              <a:rPr lang="ar-IQ" sz="3600" b="1" dirty="0"/>
              <a:t>: ترك المكعبات والاعداد للخطوة الاولى </a:t>
            </a:r>
          </a:p>
          <a:p>
            <a:pPr marL="0" indent="0">
              <a:buNone/>
            </a:pPr>
            <a:r>
              <a:rPr lang="ar-IQ" sz="3600" b="1" dirty="0" smtClean="0"/>
              <a:t>- الخصائص </a:t>
            </a:r>
            <a:r>
              <a:rPr lang="ar-IQ" sz="3600" b="1" dirty="0"/>
              <a:t>الفنية </a:t>
            </a:r>
            <a:endParaRPr lang="ar-IQ" sz="3600" b="1" dirty="0" smtClean="0"/>
          </a:p>
          <a:p>
            <a:pPr marL="0" indent="0">
              <a:buNone/>
            </a:pPr>
            <a:r>
              <a:rPr lang="ar-IQ" sz="3600" b="1" dirty="0">
                <a:solidFill>
                  <a:srgbClr val="FFFF00"/>
                </a:solidFill>
              </a:rPr>
              <a:t> </a:t>
            </a:r>
            <a:r>
              <a:rPr lang="ar-IQ" sz="3600" b="1" dirty="0" smtClean="0">
                <a:solidFill>
                  <a:srgbClr val="FFFF00"/>
                </a:solidFill>
              </a:rPr>
              <a:t>يرتفع </a:t>
            </a:r>
            <a:r>
              <a:rPr lang="ar-IQ" sz="3600" b="1" dirty="0">
                <a:solidFill>
                  <a:srgbClr val="FFFF00"/>
                </a:solidFill>
              </a:rPr>
              <a:t>الجذع تدريجياً لأعلى لحظة دفع القدمين بقوة في اتجاه المكعبات </a:t>
            </a:r>
          </a:p>
          <a:p>
            <a:pPr marL="0" indent="0">
              <a:buNone/>
            </a:pPr>
            <a:r>
              <a:rPr lang="ar-IQ" sz="3600" b="1" dirty="0" smtClean="0">
                <a:solidFill>
                  <a:srgbClr val="F8F8F8"/>
                </a:solidFill>
              </a:rPr>
              <a:t>تدفع </a:t>
            </a:r>
            <a:r>
              <a:rPr lang="ar-IQ" sz="3600" b="1" dirty="0">
                <a:solidFill>
                  <a:srgbClr val="F8F8F8"/>
                </a:solidFill>
              </a:rPr>
              <a:t>القدم الخلفية بقوة لمسافة قصيرة بينما تدفع القدم الامامية بقوة ولمسافة أطول </a:t>
            </a:r>
          </a:p>
          <a:p>
            <a:endParaRPr lang="en-US" sz="3600" b="1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5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134</Words>
  <Application>Microsoft Office PowerPoint</Application>
  <PresentationFormat>عرض على الشاشة (3:4)‏</PresentationFormat>
  <Paragraphs>18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المراحل الفنية للبدء المنخفض </vt:lpstr>
      <vt:lpstr>المراحل الفنية للبدء المنخفض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المراحل الفنية للبدء المنخفض </dc:title>
  <dc:creator>TOS</dc:creator>
  <cp:lastModifiedBy>TOS</cp:lastModifiedBy>
  <cp:revision>7</cp:revision>
  <dcterms:created xsi:type="dcterms:W3CDTF">2018-11-11T12:22:50Z</dcterms:created>
  <dcterms:modified xsi:type="dcterms:W3CDTF">2019-11-09T11:27:09Z</dcterms:modified>
</cp:coreProperties>
</file>